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sldIdLst>
    <p:sldId id="257" r:id="rId5"/>
    <p:sldId id="264" r:id="rId6"/>
    <p:sldId id="263" r:id="rId7"/>
    <p:sldId id="270" r:id="rId8"/>
    <p:sldId id="266" r:id="rId9"/>
    <p:sldId id="268" r:id="rId10"/>
    <p:sldId id="267" r:id="rId11"/>
    <p:sldId id="2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19" autoAdjust="0"/>
  </p:normalViewPr>
  <p:slideViewPr>
    <p:cSldViewPr snapToGrid="0">
      <p:cViewPr varScale="1">
        <p:scale>
          <a:sx n="86" d="100"/>
          <a:sy n="86" d="100"/>
        </p:scale>
        <p:origin x="47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9/2/2020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9/2/2020</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9/2/2020</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a:normAutofit fontScale="90000"/>
          </a:bodyPr>
          <a:lstStyle/>
          <a:p>
            <a:r>
              <a:rPr lang="en-US" sz="4400" dirty="0">
                <a:solidFill>
                  <a:schemeClr val="tx1"/>
                </a:solidFill>
              </a:rPr>
              <a:t>Zooming through Zephaniah </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a:normAutofit/>
          </a:bodyPr>
          <a:lstStyle/>
          <a:p>
            <a:pPr>
              <a:spcAft>
                <a:spcPts val="600"/>
              </a:spcAft>
            </a:pPr>
            <a:r>
              <a:rPr lang="en-US" dirty="0">
                <a:solidFill>
                  <a:schemeClr val="tx1"/>
                </a:solidFill>
              </a:rPr>
              <a:t>How to read the Prophets </a:t>
            </a: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Open book">
            <a:extLst>
              <a:ext uri="{FF2B5EF4-FFF2-40B4-BE49-F238E27FC236}">
                <a16:creationId xmlns:a16="http://schemas.microsoft.com/office/drawing/2014/main" id="{F800B9CD-A547-4F42-BD9C-5D627827C207}"/>
              </a:ext>
            </a:extLst>
          </p:cNvPr>
          <p:cNvPicPr>
            <a:picLocks noGrp="1" noChangeAspect="1"/>
          </p:cNvPicPr>
          <p:nvPr>
            <p:ph type="pic" idx="1"/>
          </p:nvPr>
        </p:nvPicPr>
        <p:blipFill rotWithShape="1">
          <a:blip r:embed="rId2">
            <a:extLst>
              <a:ext uri="{96DAC541-7B7A-43D3-8B79-37D633B846F1}">
                <asvg:svgBlip xmlns:asvg="http://schemas.microsoft.com/office/drawing/2016/SVG/main" r:embed="rId3"/>
              </a:ext>
            </a:extLst>
          </a:blip>
          <a:stretch/>
        </p:blipFill>
        <p:spPr>
          <a:xfrm>
            <a:off x="885443" y="237744"/>
            <a:ext cx="6382512" cy="6382512"/>
          </a:xfrm>
        </p:spPr>
      </p:pic>
      <p:sp>
        <p:nvSpPr>
          <p:cNvPr id="11" name="Title 2">
            <a:extLst>
              <a:ext uri="{FF2B5EF4-FFF2-40B4-BE49-F238E27FC236}">
                <a16:creationId xmlns:a16="http://schemas.microsoft.com/office/drawing/2014/main" id="{31C5CCA8-A86E-4B2C-9F62-7674806F40A1}"/>
              </a:ext>
            </a:extLst>
          </p:cNvPr>
          <p:cNvSpPr>
            <a:spLocks noGrp="1"/>
          </p:cNvSpPr>
          <p:nvPr>
            <p:ph type="title"/>
          </p:nvPr>
        </p:nvSpPr>
        <p:spPr>
          <a:xfrm>
            <a:off x="8279830" y="501427"/>
            <a:ext cx="3539613" cy="917386"/>
          </a:xfrm>
        </p:spPr>
        <p:txBody>
          <a:bodyPr/>
          <a:lstStyle/>
          <a:p>
            <a:r>
              <a:rPr lang="en-US" dirty="0"/>
              <a:t>Homework review </a:t>
            </a:r>
          </a:p>
        </p:txBody>
      </p:sp>
      <p:sp>
        <p:nvSpPr>
          <p:cNvPr id="13" name="Text Placeholder 3">
            <a:extLst>
              <a:ext uri="{FF2B5EF4-FFF2-40B4-BE49-F238E27FC236}">
                <a16:creationId xmlns:a16="http://schemas.microsoft.com/office/drawing/2014/main" id="{325C1865-B0BD-4C6D-B493-EC776C6EB2DD}"/>
              </a:ext>
            </a:extLst>
          </p:cNvPr>
          <p:cNvSpPr>
            <a:spLocks noGrp="1"/>
          </p:cNvSpPr>
          <p:nvPr>
            <p:ph type="body" sz="half" idx="2"/>
          </p:nvPr>
        </p:nvSpPr>
        <p:spPr>
          <a:xfrm>
            <a:off x="8477250" y="1520890"/>
            <a:ext cx="3144774" cy="4376990"/>
          </a:xfrm>
        </p:spPr>
        <p:txBody>
          <a:bodyPr>
            <a:normAutofit/>
          </a:bodyPr>
          <a:lstStyle/>
          <a:p>
            <a:pPr marL="285750" indent="-285750">
              <a:buFont typeface="Arial" panose="020B0604020202020204" pitchFamily="34" charset="0"/>
              <a:buChar char="•"/>
            </a:pPr>
            <a:r>
              <a:rPr lang="en-US" sz="2400" dirty="0"/>
              <a:t>What are Israel’s sins?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 Identify all the commands in Zephaniah. What does God want Israel to do? </a:t>
            </a:r>
          </a:p>
        </p:txBody>
      </p:sp>
    </p:spTree>
    <p:extLst>
      <p:ext uri="{BB962C8B-B14F-4D97-AF65-F5344CB8AC3E}">
        <p14:creationId xmlns:p14="http://schemas.microsoft.com/office/powerpoint/2010/main" val="2847967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B427FE-C3CA-4D22-97D2-BD38079A4358}"/>
              </a:ext>
            </a:extLst>
          </p:cNvPr>
          <p:cNvSpPr>
            <a:spLocks noGrp="1"/>
          </p:cNvSpPr>
          <p:nvPr>
            <p:ph type="title"/>
          </p:nvPr>
        </p:nvSpPr>
        <p:spPr>
          <a:xfrm>
            <a:off x="1066800" y="642594"/>
            <a:ext cx="10761406" cy="1371600"/>
          </a:xfrm>
        </p:spPr>
        <p:txBody>
          <a:bodyPr anchor="ctr">
            <a:normAutofit/>
          </a:bodyPr>
          <a:lstStyle/>
          <a:p>
            <a:r>
              <a:rPr lang="en-US" dirty="0"/>
              <a:t>Tip#3! The prophets speak telescopically</a:t>
            </a:r>
            <a:endParaRPr lang="en-GB" dirty="0"/>
          </a:p>
        </p:txBody>
      </p:sp>
      <p:pic>
        <p:nvPicPr>
          <p:cNvPr id="7" name="Graphic 6" descr="Telescope">
            <a:extLst>
              <a:ext uri="{FF2B5EF4-FFF2-40B4-BE49-F238E27FC236}">
                <a16:creationId xmlns:a16="http://schemas.microsoft.com/office/drawing/2014/main" id="{5A3C4A5F-19B5-4232-B98A-C943B7EC9A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52689" y="1651247"/>
            <a:ext cx="4834749" cy="4834749"/>
          </a:xfrm>
          <a:prstGeom prst="rect">
            <a:avLst/>
          </a:prstGeom>
        </p:spPr>
      </p:pic>
    </p:spTree>
    <p:extLst>
      <p:ext uri="{BB962C8B-B14F-4D97-AF65-F5344CB8AC3E}">
        <p14:creationId xmlns:p14="http://schemas.microsoft.com/office/powerpoint/2010/main" val="1041032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B2008-DE44-4EE3-BD85-1F456F477830}"/>
              </a:ext>
            </a:extLst>
          </p:cNvPr>
          <p:cNvSpPr>
            <a:spLocks noGrp="1"/>
          </p:cNvSpPr>
          <p:nvPr>
            <p:ph type="title"/>
          </p:nvPr>
        </p:nvSpPr>
        <p:spPr/>
        <p:txBody>
          <a:bodyPr/>
          <a:lstStyle/>
          <a:p>
            <a:r>
              <a:rPr lang="en-US" dirty="0"/>
              <a:t>Fulfillment of prophecy		</a:t>
            </a:r>
            <a:endParaRPr lang="en-GB" dirty="0"/>
          </a:p>
        </p:txBody>
      </p:sp>
      <p:sp>
        <p:nvSpPr>
          <p:cNvPr id="3" name="Content Placeholder 2">
            <a:extLst>
              <a:ext uri="{FF2B5EF4-FFF2-40B4-BE49-F238E27FC236}">
                <a16:creationId xmlns:a16="http://schemas.microsoft.com/office/drawing/2014/main" id="{C9835B2E-0604-4A10-84EE-4118F76C1B67}"/>
              </a:ext>
            </a:extLst>
          </p:cNvPr>
          <p:cNvSpPr>
            <a:spLocks noGrp="1"/>
          </p:cNvSpPr>
          <p:nvPr>
            <p:ph idx="1"/>
          </p:nvPr>
        </p:nvSpPr>
        <p:spPr/>
        <p:txBody>
          <a:bodyPr/>
          <a:lstStyle/>
          <a:p>
            <a:r>
              <a:rPr lang="en-US" sz="2800" dirty="0"/>
              <a:t>“Some of the prophecies of the </a:t>
            </a:r>
            <a:r>
              <a:rPr lang="en-US" sz="2800" b="1" dirty="0"/>
              <a:t>near future </a:t>
            </a:r>
            <a:r>
              <a:rPr lang="en-US" sz="2800" dirty="0"/>
              <a:t>were set against the background of the </a:t>
            </a:r>
            <a:r>
              <a:rPr lang="en-US" sz="2800" b="1" dirty="0"/>
              <a:t>eschatological future</a:t>
            </a:r>
            <a:r>
              <a:rPr lang="en-US" sz="2800" dirty="0"/>
              <a:t>, and sometimes they seem to blend…the reason for this is that the Bible regularly sees God’s acts in temporal history in light of his overall plan for all of human history.” </a:t>
            </a:r>
          </a:p>
          <a:p>
            <a:pPr marL="0" indent="0">
              <a:buNone/>
            </a:pPr>
            <a:endParaRPr lang="en-US" sz="2000" dirty="0"/>
          </a:p>
          <a:p>
            <a:pPr marL="0" indent="0">
              <a:buNone/>
            </a:pPr>
            <a:r>
              <a:rPr lang="en-US" sz="2000" dirty="0"/>
              <a:t>Gordon Fee &amp; Douglas Stuart, </a:t>
            </a:r>
            <a:r>
              <a:rPr lang="en-US" sz="2000" i="1" dirty="0"/>
              <a:t>How to Read the Bible for all its Worth </a:t>
            </a:r>
            <a:endParaRPr lang="en-GB" sz="2000" i="1" dirty="0"/>
          </a:p>
        </p:txBody>
      </p:sp>
    </p:spTree>
    <p:extLst>
      <p:ext uri="{BB962C8B-B14F-4D97-AF65-F5344CB8AC3E}">
        <p14:creationId xmlns:p14="http://schemas.microsoft.com/office/powerpoint/2010/main" val="2049096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551B0CE-0C39-425F-A39E-3DBE61FE838C}"/>
              </a:ext>
            </a:extLst>
          </p:cNvPr>
          <p:cNvSpPr>
            <a:spLocks noGrp="1"/>
          </p:cNvSpPr>
          <p:nvPr>
            <p:ph type="title"/>
          </p:nvPr>
        </p:nvSpPr>
        <p:spPr>
          <a:xfrm>
            <a:off x="8458200" y="850583"/>
            <a:ext cx="3161963" cy="540273"/>
          </a:xfrm>
        </p:spPr>
        <p:txBody>
          <a:bodyPr>
            <a:normAutofit fontScale="90000"/>
          </a:bodyPr>
          <a:lstStyle/>
          <a:p>
            <a:r>
              <a:rPr lang="en-US" dirty="0"/>
              <a:t>Read 3:9-20 and Ask: </a:t>
            </a:r>
          </a:p>
        </p:txBody>
      </p:sp>
      <p:pic>
        <p:nvPicPr>
          <p:cNvPr id="5" name="Picture 4" descr="A screenshot of a cell phone&#10;&#10;Description automatically generated">
            <a:extLst>
              <a:ext uri="{FF2B5EF4-FFF2-40B4-BE49-F238E27FC236}">
                <a16:creationId xmlns:a16="http://schemas.microsoft.com/office/drawing/2014/main" id="{D25DCBA6-3A14-46B9-A4DB-66241C3F8CF6}"/>
              </a:ext>
            </a:extLst>
          </p:cNvPr>
          <p:cNvPicPr>
            <a:picLocks noChangeAspect="1"/>
          </p:cNvPicPr>
          <p:nvPr/>
        </p:nvPicPr>
        <p:blipFill>
          <a:blip r:embed="rId2"/>
          <a:stretch>
            <a:fillRect/>
          </a:stretch>
        </p:blipFill>
        <p:spPr>
          <a:xfrm>
            <a:off x="685800" y="850583"/>
            <a:ext cx="6858000" cy="4852034"/>
          </a:xfrm>
          <a:prstGeom prst="rect">
            <a:avLst/>
          </a:prstGeom>
          <a:noFill/>
        </p:spPr>
      </p:pic>
      <p:sp>
        <p:nvSpPr>
          <p:cNvPr id="12" name="Text Placeholder 3">
            <a:extLst>
              <a:ext uri="{FF2B5EF4-FFF2-40B4-BE49-F238E27FC236}">
                <a16:creationId xmlns:a16="http://schemas.microsoft.com/office/drawing/2014/main" id="{96EAA496-1416-4589-A20C-967A93783BD3}"/>
              </a:ext>
            </a:extLst>
          </p:cNvPr>
          <p:cNvSpPr>
            <a:spLocks noGrp="1"/>
          </p:cNvSpPr>
          <p:nvPr>
            <p:ph type="body" sz="half" idx="2"/>
          </p:nvPr>
        </p:nvSpPr>
        <p:spPr>
          <a:xfrm>
            <a:off x="8458200" y="1561988"/>
            <a:ext cx="3161963" cy="4852034"/>
          </a:xfrm>
        </p:spPr>
        <p:txBody>
          <a:bodyPr>
            <a:normAutofit/>
          </a:bodyPr>
          <a:lstStyle/>
          <a:p>
            <a:r>
              <a:rPr lang="en-US" dirty="0"/>
              <a:t>• What does the passage mean? </a:t>
            </a:r>
          </a:p>
          <a:p>
            <a:pPr lvl="1"/>
            <a:r>
              <a:rPr lang="en-US" sz="1400" dirty="0"/>
              <a:t>What words are repeated?</a:t>
            </a:r>
          </a:p>
          <a:p>
            <a:pPr lvl="1"/>
            <a:r>
              <a:rPr lang="en-US" sz="1400" dirty="0"/>
              <a:t>What images are used? </a:t>
            </a:r>
          </a:p>
          <a:p>
            <a:pPr lvl="1"/>
            <a:r>
              <a:rPr lang="en-US" sz="1400" dirty="0"/>
              <a:t>What’s the big idea? </a:t>
            </a:r>
          </a:p>
          <a:p>
            <a:endParaRPr lang="en-US" dirty="0"/>
          </a:p>
          <a:p>
            <a:r>
              <a:rPr lang="en-US" dirty="0"/>
              <a:t>• How does the passage relate to the Gospel?</a:t>
            </a:r>
          </a:p>
          <a:p>
            <a:pPr lvl="1"/>
            <a:r>
              <a:rPr lang="en-US" sz="1400" dirty="0"/>
              <a:t>What biblical themes?</a:t>
            </a:r>
          </a:p>
          <a:p>
            <a:pPr lvl="1"/>
            <a:r>
              <a:rPr lang="en-US" sz="1400" b="1" dirty="0"/>
              <a:t>Typological connections?</a:t>
            </a:r>
          </a:p>
          <a:p>
            <a:endParaRPr lang="en-US" dirty="0"/>
          </a:p>
          <a:p>
            <a:r>
              <a:rPr lang="en-US" dirty="0"/>
              <a:t>• Why is this passage important for us today? </a:t>
            </a:r>
          </a:p>
          <a:p>
            <a:pPr lvl="1"/>
            <a:r>
              <a:rPr lang="en-US" sz="1400" dirty="0"/>
              <a:t>Similar sins?</a:t>
            </a:r>
          </a:p>
          <a:p>
            <a:pPr lvl="1"/>
            <a:r>
              <a:rPr lang="en-US" sz="1400" dirty="0"/>
              <a:t>Similar solutions?</a:t>
            </a:r>
          </a:p>
          <a:p>
            <a:endParaRPr lang="en-US" dirty="0"/>
          </a:p>
        </p:txBody>
      </p:sp>
    </p:spTree>
    <p:extLst>
      <p:ext uri="{BB962C8B-B14F-4D97-AF65-F5344CB8AC3E}">
        <p14:creationId xmlns:p14="http://schemas.microsoft.com/office/powerpoint/2010/main" val="3096976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D1A51-DFC5-4A93-855C-3726A6EFA860}"/>
              </a:ext>
            </a:extLst>
          </p:cNvPr>
          <p:cNvSpPr>
            <a:spLocks noGrp="1"/>
          </p:cNvSpPr>
          <p:nvPr>
            <p:ph type="title"/>
          </p:nvPr>
        </p:nvSpPr>
        <p:spPr/>
        <p:txBody>
          <a:bodyPr/>
          <a:lstStyle/>
          <a:p>
            <a:r>
              <a:rPr lang="en-US" dirty="0"/>
              <a:t>Typology? </a:t>
            </a:r>
            <a:endParaRPr lang="en-GB" dirty="0"/>
          </a:p>
        </p:txBody>
      </p:sp>
      <p:sp>
        <p:nvSpPr>
          <p:cNvPr id="3" name="Content Placeholder 2">
            <a:extLst>
              <a:ext uri="{FF2B5EF4-FFF2-40B4-BE49-F238E27FC236}">
                <a16:creationId xmlns:a16="http://schemas.microsoft.com/office/drawing/2014/main" id="{3ADF70B5-4620-408C-965C-C353B28F29C5}"/>
              </a:ext>
            </a:extLst>
          </p:cNvPr>
          <p:cNvSpPr>
            <a:spLocks noGrp="1"/>
          </p:cNvSpPr>
          <p:nvPr>
            <p:ph idx="1"/>
          </p:nvPr>
        </p:nvSpPr>
        <p:spPr/>
        <p:txBody>
          <a:bodyPr>
            <a:normAutofit/>
          </a:bodyPr>
          <a:lstStyle/>
          <a:p>
            <a:r>
              <a:rPr lang="en-US" sz="1800" dirty="0"/>
              <a:t>A type is a prophetic picture of Christ’s person and work. It is a real person, place, object, or event which God ordained to act as a predictive pattern or resemblance of Christ’s person and work.</a:t>
            </a:r>
          </a:p>
          <a:p>
            <a:pPr>
              <a:buFontTx/>
              <a:buChar char="-"/>
            </a:pPr>
            <a:r>
              <a:rPr lang="en-US" sz="1800" dirty="0"/>
              <a:t>David Murray</a:t>
            </a:r>
          </a:p>
          <a:p>
            <a:pPr>
              <a:buFontTx/>
              <a:buChar char="-"/>
            </a:pPr>
            <a:endParaRPr lang="en-US" sz="1800" dirty="0"/>
          </a:p>
          <a:p>
            <a:pPr marL="0" indent="0">
              <a:buNone/>
            </a:pPr>
            <a:r>
              <a:rPr lang="en-US" sz="1800" dirty="0"/>
              <a:t>A type has four main characteristics:</a:t>
            </a:r>
          </a:p>
          <a:p>
            <a:pPr marL="617220" lvl="1" indent="-342900">
              <a:buFont typeface="+mj-lt"/>
              <a:buAutoNum type="arabicPeriod"/>
            </a:pPr>
            <a:r>
              <a:rPr lang="en-US" sz="1600" dirty="0"/>
              <a:t>The person, event, object, etc., is true, real, and/or factual.</a:t>
            </a:r>
          </a:p>
          <a:p>
            <a:pPr marL="617220" lvl="1" indent="-342900">
              <a:buFont typeface="+mj-lt"/>
              <a:buAutoNum type="arabicPeriod"/>
            </a:pPr>
            <a:r>
              <a:rPr lang="en-US" sz="1600" dirty="0"/>
              <a:t>Other texts identify it as a type.</a:t>
            </a:r>
          </a:p>
          <a:p>
            <a:pPr marL="617220" lvl="1" indent="-342900">
              <a:buFont typeface="+mj-lt"/>
              <a:buAutoNum type="arabicPeriod"/>
            </a:pPr>
            <a:r>
              <a:rPr lang="en-US" sz="1600" dirty="0"/>
              <a:t>The same truth is found in both the type and the antitype (the fulfillment of the type).</a:t>
            </a:r>
          </a:p>
          <a:p>
            <a:pPr marL="617220" lvl="1" indent="-342900">
              <a:buFont typeface="+mj-lt"/>
              <a:buAutoNum type="arabicPeriod"/>
            </a:pPr>
            <a:r>
              <a:rPr lang="en-US" sz="1600" dirty="0"/>
              <a:t>The same truth is heightened and clarified in the antitype.</a:t>
            </a:r>
            <a:endParaRPr lang="en-GB" sz="1600" dirty="0"/>
          </a:p>
        </p:txBody>
      </p:sp>
    </p:spTree>
    <p:extLst>
      <p:ext uri="{BB962C8B-B14F-4D97-AF65-F5344CB8AC3E}">
        <p14:creationId xmlns:p14="http://schemas.microsoft.com/office/powerpoint/2010/main" val="2702722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04F1F9D-4E6C-44A7-A7F9-D6338E62DFE1}"/>
              </a:ext>
            </a:extLst>
          </p:cNvPr>
          <p:cNvSpPr>
            <a:spLocks noGrp="1"/>
          </p:cNvSpPr>
          <p:nvPr>
            <p:ph type="title"/>
          </p:nvPr>
        </p:nvSpPr>
        <p:spPr>
          <a:xfrm>
            <a:off x="1066800" y="642594"/>
            <a:ext cx="10058400" cy="1371600"/>
          </a:xfrm>
        </p:spPr>
        <p:txBody>
          <a:bodyPr>
            <a:normAutofit/>
          </a:bodyPr>
          <a:lstStyle/>
          <a:p>
            <a:pPr algn="ctr"/>
            <a:r>
              <a:rPr lang="en-US" sz="5400" dirty="0"/>
              <a:t>Homework</a:t>
            </a:r>
          </a:p>
        </p:txBody>
      </p:sp>
      <p:pic>
        <p:nvPicPr>
          <p:cNvPr id="6" name="Content Placeholder 5" descr="Working Late Team Sasquatch">
            <a:extLst>
              <a:ext uri="{FF2B5EF4-FFF2-40B4-BE49-F238E27FC236}">
                <a16:creationId xmlns:a16="http://schemas.microsoft.com/office/drawing/2014/main" id="{1CF4324A-4342-4E45-8553-4DDDA7FBAFE9}"/>
              </a:ext>
            </a:extLst>
          </p:cNvPr>
          <p:cNvPicPr>
            <a:picLocks noGrp="1" noChangeAspect="1"/>
          </p:cNvPicPr>
          <p:nvPr>
            <p:ph sz="half" idx="1"/>
          </p:nvPr>
        </p:nvPicPr>
        <p:blipFill>
          <a:blip r:embed="rId2"/>
          <a:stretch>
            <a:fillRect/>
          </a:stretch>
        </p:blipFill>
        <p:spPr>
          <a:xfrm>
            <a:off x="1524000" y="2103120"/>
            <a:ext cx="3749040" cy="3749040"/>
          </a:xfrm>
          <a:noFill/>
        </p:spPr>
      </p:pic>
      <p:sp>
        <p:nvSpPr>
          <p:cNvPr id="13" name="Content Placeholder 3">
            <a:extLst>
              <a:ext uri="{FF2B5EF4-FFF2-40B4-BE49-F238E27FC236}">
                <a16:creationId xmlns:a16="http://schemas.microsoft.com/office/drawing/2014/main" id="{6CDF3FFA-A668-4DAF-865E-F4603F650A00}"/>
              </a:ext>
            </a:extLst>
          </p:cNvPr>
          <p:cNvSpPr>
            <a:spLocks noGrp="1"/>
          </p:cNvSpPr>
          <p:nvPr>
            <p:ph sz="half" idx="2"/>
          </p:nvPr>
        </p:nvSpPr>
        <p:spPr>
          <a:xfrm>
            <a:off x="5628443" y="2103120"/>
            <a:ext cx="6081204" cy="3749040"/>
          </a:xfrm>
        </p:spPr>
        <p:txBody>
          <a:bodyPr>
            <a:normAutofit/>
          </a:bodyPr>
          <a:lstStyle/>
          <a:p>
            <a:r>
              <a:rPr lang="en-US" sz="2800" dirty="0"/>
              <a:t>Believe the contents and obey the commands of Zephaniah</a:t>
            </a:r>
          </a:p>
          <a:p>
            <a:pPr marL="0" indent="0">
              <a:buNone/>
            </a:pPr>
            <a:endParaRPr lang="en-US" sz="2800" dirty="0"/>
          </a:p>
          <a:p>
            <a:r>
              <a:rPr lang="en-US" sz="2800" dirty="0"/>
              <a:t>Select a memory verse</a:t>
            </a:r>
          </a:p>
          <a:p>
            <a:endParaRPr lang="en-US" sz="2800" dirty="0"/>
          </a:p>
          <a:p>
            <a:endParaRPr lang="en-US" sz="2800" dirty="0"/>
          </a:p>
        </p:txBody>
      </p:sp>
    </p:spTree>
    <p:extLst>
      <p:ext uri="{BB962C8B-B14F-4D97-AF65-F5344CB8AC3E}">
        <p14:creationId xmlns:p14="http://schemas.microsoft.com/office/powerpoint/2010/main" val="4081387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7A88-B7C4-42D9-992E-50DB56ADD7D9}"/>
              </a:ext>
            </a:extLst>
          </p:cNvPr>
          <p:cNvSpPr>
            <a:spLocks noGrp="1"/>
          </p:cNvSpPr>
          <p:nvPr>
            <p:ph type="title"/>
          </p:nvPr>
        </p:nvSpPr>
        <p:spPr>
          <a:xfrm>
            <a:off x="1066799" y="348404"/>
            <a:ext cx="10058400" cy="1371600"/>
          </a:xfrm>
        </p:spPr>
        <p:txBody>
          <a:bodyPr/>
          <a:lstStyle/>
          <a:p>
            <a:pPr algn="ctr"/>
            <a:r>
              <a:rPr lang="en-US"/>
              <a:t>Questions or comments?</a:t>
            </a:r>
            <a:endParaRPr lang="en-GB" dirty="0"/>
          </a:p>
        </p:txBody>
      </p:sp>
      <p:pic>
        <p:nvPicPr>
          <p:cNvPr id="5" name="Content Placeholder 4" descr="White bulbs with a yellow one standing out">
            <a:extLst>
              <a:ext uri="{FF2B5EF4-FFF2-40B4-BE49-F238E27FC236}">
                <a16:creationId xmlns:a16="http://schemas.microsoft.com/office/drawing/2014/main" id="{F6B5E07C-D9DB-4776-A941-61E6AB17C76F}"/>
              </a:ext>
            </a:extLst>
          </p:cNvPr>
          <p:cNvPicPr>
            <a:picLocks noGrp="1" noChangeAspect="1"/>
          </p:cNvPicPr>
          <p:nvPr>
            <p:ph idx="1"/>
          </p:nvPr>
        </p:nvPicPr>
        <p:blipFill>
          <a:blip r:embed="rId2"/>
          <a:stretch>
            <a:fillRect/>
          </a:stretch>
        </p:blipFill>
        <p:spPr>
          <a:xfrm>
            <a:off x="2723625" y="1720004"/>
            <a:ext cx="6744749" cy="4495402"/>
          </a:xfrm>
        </p:spPr>
      </p:pic>
    </p:spTree>
    <p:extLst>
      <p:ext uri="{BB962C8B-B14F-4D97-AF65-F5344CB8AC3E}">
        <p14:creationId xmlns:p14="http://schemas.microsoft.com/office/powerpoint/2010/main" val="36902441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riginal 5_01_Win32" id="{77344C68-A3F1-476B-8680-97D7F429B46B}" vid="{89780073-58E8-4DFF-BF29-BA99F805284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2D276E62-80A3-44DD-9BCC-97ED2B99B5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DB58277-F8DF-46FF-84EC-EF41B835E69F}">
  <ds:schemaRefs>
    <ds:schemaRef ds:uri="http://schemas.microsoft.com/sharepoint/v3/contenttype/forms"/>
  </ds:schemaRefs>
</ds:datastoreItem>
</file>

<file path=customXml/itemProps3.xml><?xml version="1.0" encoding="utf-8"?>
<ds:datastoreItem xmlns:ds="http://schemas.openxmlformats.org/officeDocument/2006/customXml" ds:itemID="{137651BA-F45C-4845-9AB3-E0A65B39F5E1}">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otalTime>7</TotalTime>
  <Words>299</Words>
  <Application>Microsoft Office PowerPoint</Application>
  <PresentationFormat>Widescreen</PresentationFormat>
  <Paragraphs>38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Century Gothic</vt:lpstr>
      <vt:lpstr>Garamond</vt:lpstr>
      <vt:lpstr>SavonVTI</vt:lpstr>
      <vt:lpstr>Zooming through Zephaniah </vt:lpstr>
      <vt:lpstr>Homework review </vt:lpstr>
      <vt:lpstr>Tip#3! The prophets speak telescopically</vt:lpstr>
      <vt:lpstr>Fulfillment of prophecy  </vt:lpstr>
      <vt:lpstr>Read 3:9-20 and Ask: </vt:lpstr>
      <vt:lpstr>Typology? </vt:lpstr>
      <vt:lpstr>Homework</vt:lpstr>
      <vt:lpstr>Questions or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Zooming through Zephaniah </dc:title>
  <dc:creator>Kyle Johnston</dc:creator>
  <cp:lastModifiedBy>Kyle Johnston</cp:lastModifiedBy>
  <cp:revision>3</cp:revision>
  <dcterms:created xsi:type="dcterms:W3CDTF">2020-09-02T09:23:28Z</dcterms:created>
  <dcterms:modified xsi:type="dcterms:W3CDTF">2020-09-02T09:31:20Z</dcterms:modified>
</cp:coreProperties>
</file>